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72" r:id="rId6"/>
    <p:sldId id="273" r:id="rId7"/>
    <p:sldId id="274" r:id="rId8"/>
    <p:sldId id="262" r:id="rId9"/>
    <p:sldId id="260" r:id="rId10"/>
    <p:sldId id="261" r:id="rId11"/>
    <p:sldId id="263" r:id="rId12"/>
    <p:sldId id="264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57" autoAdjust="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EE6C2-2ACC-4C68-A654-2E0E182E5A3B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0B077-29A3-41CF-AC26-11D865F7ED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645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0B077-29A3-41CF-AC26-11D865F7ED9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639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7B16-9861-46E3-9A2D-BA1CE6BFD7EA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7E406-5EB6-492B-9A1C-8E58BEFDDD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7B16-9861-46E3-9A2D-BA1CE6BFD7EA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7E406-5EB6-492B-9A1C-8E58BEFDDD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7B16-9861-46E3-9A2D-BA1CE6BFD7EA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7E406-5EB6-492B-9A1C-8E58BEFDDD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7B16-9861-46E3-9A2D-BA1CE6BFD7EA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7E406-5EB6-492B-9A1C-8E58BEFDDD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7B16-9861-46E3-9A2D-BA1CE6BFD7EA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7E406-5EB6-492B-9A1C-8E58BEFDDD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7B16-9861-46E3-9A2D-BA1CE6BFD7EA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7E406-5EB6-492B-9A1C-8E58BEFDDD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7B16-9861-46E3-9A2D-BA1CE6BFD7EA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7E406-5EB6-492B-9A1C-8E58BEFDDD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7B16-9861-46E3-9A2D-BA1CE6BFD7EA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7E406-5EB6-492B-9A1C-8E58BEFDDD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7B16-9861-46E3-9A2D-BA1CE6BFD7EA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7E406-5EB6-492B-9A1C-8E58BEFDDD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7B16-9861-46E3-9A2D-BA1CE6BFD7EA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7E406-5EB6-492B-9A1C-8E58BEFDDD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B7B16-9861-46E3-9A2D-BA1CE6BFD7EA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7E406-5EB6-492B-9A1C-8E58BEFDDD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B7B16-9861-46E3-9A2D-BA1CE6BFD7EA}" type="datetimeFigureOut">
              <a:rPr lang="en-US" smtClean="0"/>
              <a:pPr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7E406-5EB6-492B-9A1C-8E58BEFDDD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Autofit/>
          </a:bodyPr>
          <a:lstStyle/>
          <a:p>
            <a:r>
              <a:rPr lang="en-US" sz="5000" b="1" dirty="0" smtClean="0">
                <a:latin typeface="Courier New" pitchFamily="49" charset="0"/>
                <a:cs typeface="Courier New" pitchFamily="49" charset="0"/>
              </a:rPr>
              <a:t>Intellectual Freedom for </a:t>
            </a:r>
            <a:br>
              <a:rPr lang="en-US" sz="5000" b="1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5000" b="1" dirty="0" smtClean="0">
                <a:latin typeface="Courier New" pitchFamily="49" charset="0"/>
                <a:cs typeface="Courier New" pitchFamily="49" charset="0"/>
              </a:rPr>
              <a:t>School Librarians </a:t>
            </a:r>
            <a:endParaRPr lang="en-US" sz="50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Courier New" pitchFamily="49" charset="0"/>
                <a:cs typeface="Courier New" pitchFamily="49" charset="0"/>
              </a:rPr>
              <a:t>Privacy</a:t>
            </a:r>
            <a:endParaRPr lang="en-US" sz="40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09999"/>
          </a:xfrm>
        </p:spPr>
        <p:txBody>
          <a:bodyPr>
            <a:normAutofit lnSpcReduction="10000"/>
          </a:bodyPr>
          <a:lstStyle/>
          <a:p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Often cited as a reason for restricting student access to social media</a:t>
            </a:r>
          </a:p>
          <a:p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Violated by laws that allow school administrators to acquire student passwords</a:t>
            </a:r>
            <a:r>
              <a:rPr lang="en-US" sz="3000" baseline="30000" dirty="0" smtClean="0">
                <a:latin typeface="Courier New" pitchFamily="49" charset="0"/>
                <a:cs typeface="Courier New" pitchFamily="49" charset="0"/>
              </a:rPr>
              <a:t>7</a:t>
            </a:r>
          </a:p>
          <a:p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Violated by labeling programs such as Accelerated Reader</a:t>
            </a:r>
            <a:r>
              <a:rPr lang="en-US" sz="3000" baseline="30000" dirty="0" smtClean="0">
                <a:latin typeface="Courier New" pitchFamily="49" charset="0"/>
                <a:cs typeface="Courier New" pitchFamily="49" charset="0"/>
              </a:rPr>
              <a:t>8</a:t>
            </a:r>
            <a:endParaRPr lang="en-US" sz="3000" baseline="30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562600"/>
            <a:ext cx="8305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7. Price, “Illinois School Could Demand Social Media Passwords.”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8. Adams, “Computerized Reading Programs: Intellectual Freedom,” 27-28.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Courier New" pitchFamily="49" charset="0"/>
                <a:cs typeface="Courier New" pitchFamily="49" charset="0"/>
              </a:rPr>
              <a:t>Collection Development</a:t>
            </a:r>
            <a:endParaRPr lang="en-US" sz="40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5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Poorly developed or implemented Collection Development Policies may lead to Self-Censorship</a:t>
            </a:r>
            <a:r>
              <a:rPr lang="en-US" baseline="30000" dirty="0" smtClean="0">
                <a:latin typeface="Courier New" pitchFamily="49" charset="0"/>
                <a:cs typeface="Courier New" pitchFamily="49" charset="0"/>
              </a:rPr>
              <a:t>9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Collection Development Policies need to include Reconsideration Procedures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Age Appropriateness should be the guiding principle for School Librarians</a:t>
            </a:r>
            <a:r>
              <a:rPr lang="en-US" baseline="30000" dirty="0" smtClean="0">
                <a:latin typeface="Courier New" pitchFamily="49" charset="0"/>
                <a:cs typeface="Courier New" pitchFamily="49" charset="0"/>
              </a:rPr>
              <a:t>10</a:t>
            </a:r>
            <a:endParaRPr lang="en-US" baseline="30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5657671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/>
            <a:r>
              <a:rPr lang="en-US" dirty="0" smtClean="0">
                <a:latin typeface="Courier New" pitchFamily="49" charset="0"/>
                <a:cs typeface="Courier New" pitchFamily="49" charset="0"/>
              </a:rPr>
              <a:t>9.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Maycock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“Issues and Trends in Intellectual Freedom for Teacher Librarians,”  11.</a:t>
            </a:r>
          </a:p>
          <a:p>
            <a:pPr indent="-457200"/>
            <a:r>
              <a:rPr lang="en-US" dirty="0" smtClean="0">
                <a:latin typeface="Courier New" pitchFamily="49" charset="0"/>
                <a:cs typeface="Courier New" pitchFamily="49" charset="0"/>
              </a:rPr>
              <a:t>10. Cooper, “Intellectual Freedom and Censorship in the Library,” 222.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Courier New" pitchFamily="49" charset="0"/>
                <a:cs typeface="Courier New" pitchFamily="49" charset="0"/>
              </a:rPr>
              <a:t>Meeting the Challenges</a:t>
            </a:r>
            <a:endParaRPr lang="en-US" sz="40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Mentoring New School Librarians</a:t>
            </a:r>
          </a:p>
          <a:p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Training Support Staff</a:t>
            </a:r>
          </a:p>
          <a:p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Local Ally Networks</a:t>
            </a:r>
          </a:p>
          <a:p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Professional Organizations</a:t>
            </a:r>
          </a:p>
          <a:p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Awareness Raising Events</a:t>
            </a:r>
          </a:p>
          <a:p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Professional Literature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Courier New" pitchFamily="49" charset="0"/>
                <a:cs typeface="Courier New" pitchFamily="49" charset="0"/>
              </a:rPr>
              <a:t>Local Ally Networks</a:t>
            </a:r>
            <a:endParaRPr lang="en-US" sz="40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Few other professions have codes of ethics like Librarians 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School Librarians are often sole Library professional in a building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Networks should include: teachers, administrators, technology coordinators, public librarians, and parents</a:t>
            </a:r>
            <a:r>
              <a:rPr lang="en-US" baseline="30000" dirty="0" smtClean="0">
                <a:latin typeface="Courier New" pitchFamily="49" charset="0"/>
                <a:cs typeface="Courier New" pitchFamily="49" charset="0"/>
              </a:rPr>
              <a:t>11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5791200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11. Adams, "Solo Librarians and Intellectual Freedom," 33.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Courier New" pitchFamily="49" charset="0"/>
                <a:cs typeface="Courier New" pitchFamily="49" charset="0"/>
              </a:rPr>
              <a:t>Professional Organizations</a:t>
            </a:r>
            <a:endParaRPr lang="en-US" sz="40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ALA’s Office of Intellectual Freedom</a:t>
            </a:r>
          </a:p>
          <a:p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American Association of School Librarians Intellectual Freedom Committee</a:t>
            </a:r>
          </a:p>
          <a:p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Illinois </a:t>
            </a:r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Library Association Intellectual </a:t>
            </a:r>
            <a:r>
              <a:rPr lang="en-US" sz="3000" smtClean="0">
                <a:latin typeface="Courier New" pitchFamily="49" charset="0"/>
                <a:cs typeface="Courier New" pitchFamily="49" charset="0"/>
              </a:rPr>
              <a:t>Freedom Committee </a:t>
            </a:r>
            <a:endParaRPr lang="en-US" sz="3000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Courier New" pitchFamily="49" charset="0"/>
                <a:cs typeface="Courier New" pitchFamily="49" charset="0"/>
              </a:rPr>
              <a:t>Awareness Raising Events</a:t>
            </a:r>
            <a:endParaRPr lang="en-US" sz="40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Banned Books Week—Final Week of September</a:t>
            </a:r>
          </a:p>
          <a:p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Banned Websites Day—Wednesday of Banned Books Week </a:t>
            </a:r>
          </a:p>
          <a:p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School Library Month—April</a:t>
            </a:r>
          </a:p>
          <a:p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Choose Privacy Week—First Week of May</a:t>
            </a:r>
          </a:p>
          <a:p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The Day We Fight Back—February 11</a:t>
            </a:r>
            <a:r>
              <a:rPr lang="en-US" sz="3000" baseline="30000" dirty="0" smtClean="0">
                <a:latin typeface="Courier New" pitchFamily="49" charset="0"/>
                <a:cs typeface="Courier New" pitchFamily="49" charset="0"/>
              </a:rPr>
              <a:t>th</a:t>
            </a:r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, 2014</a:t>
            </a:r>
            <a:endParaRPr lang="en-US" sz="30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Courier New" pitchFamily="49" charset="0"/>
                <a:cs typeface="Courier New" pitchFamily="49" charset="0"/>
              </a:rPr>
              <a:t>Professional Literature</a:t>
            </a:r>
            <a:endParaRPr lang="en-US" sz="40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Ensuring Intellectual Freedom and Access to Information in the School Library Media Program /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Helen R. Adams</a:t>
            </a:r>
          </a:p>
          <a:p>
            <a:pPr lvl="0"/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Protecting Intellectual Freedom in Your School Library /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Pat R. Scales.</a:t>
            </a:r>
          </a:p>
          <a:p>
            <a:pPr lvl="0"/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Intellectual Freedom Manual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lvl="0"/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Knowledge Quest</a:t>
            </a:r>
          </a:p>
          <a:p>
            <a:pPr lvl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Bibliography</a:t>
            </a:r>
            <a:endParaRPr lang="en-US" sz="20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4038600" cy="5791200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  <a:buNone/>
            </a:pPr>
            <a:r>
              <a:rPr lang="en-US" sz="900" dirty="0" smtClean="0">
                <a:latin typeface="Courier New" pitchFamily="49" charset="0"/>
                <a:cs typeface="Courier New" pitchFamily="49" charset="0"/>
              </a:rPr>
              <a:t>Adams, Helen R. </a:t>
            </a:r>
            <a:r>
              <a:rPr lang="en-US" sz="900" i="1" dirty="0" smtClean="0">
                <a:latin typeface="Courier New" pitchFamily="49" charset="0"/>
                <a:cs typeface="Courier New" pitchFamily="49" charset="0"/>
              </a:rPr>
              <a:t>Ensuring Intellectual Freedom and </a:t>
            </a:r>
            <a:r>
              <a:rPr lang="en-US" sz="900" i="1" dirty="0" err="1" smtClean="0">
                <a:latin typeface="Courier New" pitchFamily="49" charset="0"/>
                <a:cs typeface="Courier New" pitchFamily="49" charset="0"/>
              </a:rPr>
              <a:t>Acess</a:t>
            </a:r>
            <a:r>
              <a:rPr lang="en-US" sz="900" i="1" dirty="0" smtClean="0">
                <a:latin typeface="Courier New" pitchFamily="49" charset="0"/>
                <a:cs typeface="Courier New" pitchFamily="49" charset="0"/>
              </a:rPr>
              <a:t> to Information in the School Library Media Program</a:t>
            </a:r>
            <a:r>
              <a:rPr lang="en-US" sz="900" dirty="0" smtClean="0">
                <a:latin typeface="Courier New" pitchFamily="49" charset="0"/>
                <a:cs typeface="Courier New" pitchFamily="49" charset="0"/>
              </a:rPr>
              <a:t>. Westport, Connecticut: Libraries Unlimited, 2008</a:t>
            </a:r>
          </a:p>
          <a:p>
            <a:pPr>
              <a:spcBef>
                <a:spcPts val="300"/>
              </a:spcBef>
              <a:buNone/>
            </a:pPr>
            <a:r>
              <a:rPr lang="en-US" sz="900" dirty="0" smtClean="0">
                <a:latin typeface="Courier New" pitchFamily="49" charset="0"/>
                <a:cs typeface="Courier New" pitchFamily="49" charset="0"/>
              </a:rPr>
              <a:t>——————. 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"Protecting Students' Rights and Keeping Your Job." School Library Monthly 28, no. 6 (March 2012): 27-28. Academic Search Complete, </a:t>
            </a:r>
            <a:r>
              <a:rPr lang="en-US" sz="900" dirty="0" err="1" smtClean="0">
                <a:latin typeface="Courier New" pitchFamily="49" charset="0"/>
                <a:cs typeface="Courier New" pitchFamily="49" charset="0"/>
              </a:rPr>
              <a:t>EBSCOhost</a:t>
            </a:r>
            <a:r>
              <a:rPr lang="en-US" sz="900" dirty="0" smtClean="0">
                <a:latin typeface="Courier New" pitchFamily="49" charset="0"/>
                <a:cs typeface="Courier New" pitchFamily="49" charset="0"/>
              </a:rPr>
              <a:t>.</a:t>
            </a:r>
            <a:endParaRPr lang="en-US" sz="90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300"/>
              </a:spcBef>
              <a:buNone/>
            </a:pPr>
            <a:r>
              <a:rPr lang="en-US" sz="900" dirty="0" smtClean="0">
                <a:latin typeface="Courier New" pitchFamily="49" charset="0"/>
                <a:cs typeface="Courier New" pitchFamily="49" charset="0"/>
              </a:rPr>
              <a:t>——————. 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"Solo Librarians and Intellectual Freedom: Perspectives from the Field." Knowledge Quest 40, no. 2 (November 2011): 30-35. Academic Search Complete, </a:t>
            </a:r>
            <a:r>
              <a:rPr lang="en-US" sz="900" dirty="0" err="1" smtClean="0">
                <a:latin typeface="Courier New" pitchFamily="49" charset="0"/>
                <a:cs typeface="Courier New" pitchFamily="49" charset="0"/>
              </a:rPr>
              <a:t>EBSCOhost</a:t>
            </a:r>
            <a:r>
              <a:rPr lang="en-US" sz="900" dirty="0" smtClean="0">
                <a:latin typeface="Courier New" pitchFamily="49" charset="0"/>
                <a:cs typeface="Courier New" pitchFamily="49" charset="0"/>
              </a:rPr>
              <a:t>.</a:t>
            </a:r>
            <a:endParaRPr lang="en-US" sz="90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300"/>
              </a:spcBef>
              <a:buNone/>
            </a:pPr>
            <a:r>
              <a:rPr lang="en-US" sz="900" dirty="0" smtClean="0">
                <a:latin typeface="Courier New" pitchFamily="49" charset="0"/>
                <a:cs typeface="Courier New" pitchFamily="49" charset="0"/>
              </a:rPr>
              <a:t>——————. 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"The Intellectual Freedom Calendar: Another Advocacy Plan for the School Library." School Library Monthly 27, no. 7 (April 2011): 52-53. Academic Search Complete, </a:t>
            </a:r>
            <a:r>
              <a:rPr lang="en-US" sz="900" dirty="0" err="1" smtClean="0">
                <a:latin typeface="Courier New" pitchFamily="49" charset="0"/>
                <a:cs typeface="Courier New" pitchFamily="49" charset="0"/>
              </a:rPr>
              <a:t>EBSCOhost</a:t>
            </a:r>
            <a:r>
              <a:rPr lang="en-US" sz="900" dirty="0" smtClean="0">
                <a:latin typeface="Courier New" pitchFamily="49" charset="0"/>
                <a:cs typeface="Courier New" pitchFamily="49" charset="0"/>
              </a:rPr>
              <a:t>.</a:t>
            </a:r>
            <a:endParaRPr lang="en-US" sz="90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300"/>
              </a:spcBef>
              <a:buNone/>
            </a:pPr>
            <a:r>
              <a:rPr lang="en-US" sz="900" dirty="0">
                <a:latin typeface="Courier New" pitchFamily="49" charset="0"/>
                <a:cs typeface="Courier New" pitchFamily="49" charset="0"/>
              </a:rPr>
              <a:t>"ALA Questions Removal of Graphic Novel in Chicago." American Libraries 44, no. 5 (May 2013): 8. Academic Search Complete, </a:t>
            </a:r>
            <a:r>
              <a:rPr lang="en-US" sz="900" dirty="0" err="1" smtClean="0">
                <a:latin typeface="Courier New" pitchFamily="49" charset="0"/>
                <a:cs typeface="Courier New" pitchFamily="49" charset="0"/>
              </a:rPr>
              <a:t>EBSCOhost</a:t>
            </a:r>
            <a:r>
              <a:rPr lang="en-US" sz="900" dirty="0" smtClean="0">
                <a:latin typeface="Courier New" pitchFamily="49" charset="0"/>
                <a:cs typeface="Courier New" pitchFamily="49" charset="0"/>
              </a:rPr>
              <a:t>.</a:t>
            </a:r>
            <a:endParaRPr lang="en-US" sz="90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300"/>
              </a:spcBef>
              <a:buNone/>
            </a:pPr>
            <a:r>
              <a:rPr lang="en-US" sz="900" dirty="0">
                <a:latin typeface="Courier New" pitchFamily="49" charset="0"/>
                <a:cs typeface="Courier New" pitchFamily="49" charset="0"/>
              </a:rPr>
              <a:t>Caldwell-Stone, Deborah. "Filtering and the First Amendment." American Libraries 45, no. 3/4 (March 2013): 58-61. Academic Search Complete, </a:t>
            </a:r>
            <a:r>
              <a:rPr lang="en-US" sz="900" dirty="0" err="1" smtClean="0">
                <a:latin typeface="Courier New" pitchFamily="49" charset="0"/>
                <a:cs typeface="Courier New" pitchFamily="49" charset="0"/>
              </a:rPr>
              <a:t>EBSCOhost</a:t>
            </a:r>
            <a:r>
              <a:rPr lang="en-US" sz="900" dirty="0" smtClean="0">
                <a:latin typeface="Courier New" pitchFamily="49" charset="0"/>
                <a:cs typeface="Courier New" pitchFamily="49" charset="0"/>
              </a:rPr>
              <a:t>.</a:t>
            </a:r>
            <a:endParaRPr lang="en-US" sz="90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300"/>
              </a:spcBef>
              <a:buNone/>
            </a:pPr>
            <a:r>
              <a:rPr lang="en-US" sz="900" dirty="0">
                <a:latin typeface="Courier New" pitchFamily="49" charset="0"/>
                <a:cs typeface="Courier New" pitchFamily="49" charset="0"/>
              </a:rPr>
              <a:t>Cooper, Jessica L. "Intellectual Freedom and Censorship in the Library." Community &amp; Junior College Libraries 16, no. 4 (October 2010): 218-224. Academic Search Complete, </a:t>
            </a:r>
            <a:r>
              <a:rPr lang="en-US" sz="900" dirty="0" err="1" smtClean="0">
                <a:latin typeface="Courier New" pitchFamily="49" charset="0"/>
                <a:cs typeface="Courier New" pitchFamily="49" charset="0"/>
              </a:rPr>
              <a:t>EBSCOhost</a:t>
            </a:r>
            <a:r>
              <a:rPr lang="en-US" sz="900" dirty="0" smtClean="0">
                <a:latin typeface="Courier New" pitchFamily="49" charset="0"/>
                <a:cs typeface="Courier New" pitchFamily="49" charset="0"/>
              </a:rPr>
              <a:t>.</a:t>
            </a:r>
            <a:endParaRPr lang="en-US" sz="90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300"/>
              </a:spcBef>
              <a:buNone/>
            </a:pPr>
            <a:r>
              <a:rPr lang="en-US" sz="900" dirty="0" err="1">
                <a:latin typeface="Courier New" pitchFamily="49" charset="0"/>
                <a:cs typeface="Courier New" pitchFamily="49" charset="0"/>
              </a:rPr>
              <a:t>Dresang</a:t>
            </a:r>
            <a:r>
              <a:rPr lang="en-US" sz="900" dirty="0">
                <a:latin typeface="Courier New" pitchFamily="49" charset="0"/>
                <a:cs typeface="Courier New" pitchFamily="49" charset="0"/>
              </a:rPr>
              <a:t>, Eliza T. "Intellectual Freedom and Libraries: Complexity and Change in the Twenty-First-Century Digital Environment." Library Quarterly 76, no. 2 (April 2006): 169-192. Academic Search Complete, </a:t>
            </a:r>
            <a:r>
              <a:rPr lang="en-US" sz="900" dirty="0" err="1" smtClean="0">
                <a:latin typeface="Courier New" pitchFamily="49" charset="0"/>
                <a:cs typeface="Courier New" pitchFamily="49" charset="0"/>
              </a:rPr>
              <a:t>EBSCOhost</a:t>
            </a:r>
            <a:r>
              <a:rPr lang="en-US" sz="900" dirty="0" smtClean="0">
                <a:latin typeface="Courier New" pitchFamily="49" charset="0"/>
                <a:cs typeface="Courier New" pitchFamily="49" charset="0"/>
              </a:rPr>
              <a:t>.</a:t>
            </a:r>
            <a:endParaRPr lang="en-US" sz="90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300"/>
              </a:spcBef>
              <a:buNone/>
            </a:pPr>
            <a:r>
              <a:rPr lang="en-US" sz="900" dirty="0">
                <a:latin typeface="Courier New" pitchFamily="49" charset="0"/>
                <a:cs typeface="Courier New" pitchFamily="49" charset="0"/>
              </a:rPr>
              <a:t>Flagg, Gordon. "Concerned Parents School Educators about Reading Choices." American Libraries 43, no. 1/2 (January 2012): 16. Academic Search Complete, </a:t>
            </a:r>
            <a:r>
              <a:rPr lang="en-US" sz="900" dirty="0" err="1" smtClean="0">
                <a:latin typeface="Courier New" pitchFamily="49" charset="0"/>
                <a:cs typeface="Courier New" pitchFamily="49" charset="0"/>
              </a:rPr>
              <a:t>EBSCOhost</a:t>
            </a:r>
            <a:r>
              <a:rPr lang="en-US" sz="900" dirty="0" smtClean="0">
                <a:latin typeface="Courier New" pitchFamily="49" charset="0"/>
                <a:cs typeface="Courier New" pitchFamily="49" charset="0"/>
              </a:rPr>
              <a:t>.</a:t>
            </a:r>
            <a:endParaRPr lang="en-US" sz="90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300"/>
              </a:spcBef>
              <a:buNone/>
            </a:pPr>
            <a:r>
              <a:rPr lang="en-US" sz="900" dirty="0" smtClean="0">
                <a:latin typeface="Courier New" pitchFamily="49" charset="0"/>
                <a:cs typeface="Courier New" pitchFamily="49" charset="0"/>
              </a:rPr>
              <a:t>Johns, Sara Kelly. "Who's Protecting Whom? AASL and Intellectual Freedom." Knowledge Quest, November 2007., 4-6, Academic Search Complete, </a:t>
            </a:r>
            <a:r>
              <a:rPr lang="en-US" sz="900" dirty="0" err="1" smtClean="0">
                <a:latin typeface="Courier New" pitchFamily="49" charset="0"/>
                <a:cs typeface="Courier New" pitchFamily="49" charset="0"/>
              </a:rPr>
              <a:t>EBSCOhost</a:t>
            </a:r>
            <a:r>
              <a:rPr lang="en-US" sz="900" dirty="0" smtClean="0">
                <a:latin typeface="Courier New" pitchFamily="49" charset="0"/>
                <a:cs typeface="Courier New" pitchFamily="49" charset="0"/>
              </a:rPr>
              <a:t>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038600" cy="57912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Johnson, Doug. "Power Up!" Educational Leadership 70, no. 4 (December 2012): 86-87. Academic Search Complete,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EBSCOhost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.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——————. "The Neglected Side of Intellectual Freedom." Library Media Connection 31, no. 5 (March 2013): 98. Academic Search Complete,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EBSCOhost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.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Levinson, Nan. Outspoken: Free Speech Stories. Berkeley: University of California Press, 2003. 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Luhtala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, Michelle, and Deb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Svec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. "Youth Matters. A Tale of Two Students." American Libraries 43, no. 7/8 (July 2012): 48. Academic Search Complete,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EBSCOhost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.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Maycock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, Angela. "Choose Privacy Week And School Libraries." Knowledge Quest 39, no. 1 (September 2010): 69-72. Academic Search Complete,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EBSCOhost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.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—————. "Issues and Trends in Intellectual Freedom for Teacher Librarians." Teacher Librarian 39, no. 1 (October 2011): 8-12. Academic Search Complete,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EBSCOhost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.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Morehart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, Phil. "A Year in the Life of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Librotraficante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." American Libraries 44, no. 5 (May 2013): 14. Academic Search Complete,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EBSCOhost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.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Office for Intellectual Freedom, comp. </a:t>
            </a:r>
            <a:r>
              <a:rPr lang="en-US" sz="3600" i="1" dirty="0" smtClean="0">
                <a:latin typeface="Courier New" pitchFamily="49" charset="0"/>
                <a:cs typeface="Courier New" pitchFamily="49" charset="0"/>
              </a:rPr>
              <a:t>Intellectual Freedom Manual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. Eight Ed. Chicago: American Library Association, 2010.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Price, Gary. “Illinois School Could Demand Social Media Passwords.” Library Journal: Info Docket. http://www.infodocket.com/2014/02/03/41227/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Scales, Pat R. </a:t>
            </a:r>
            <a:r>
              <a:rPr lang="en-US" sz="3600" i="1" dirty="0" smtClean="0">
                <a:latin typeface="Courier New" pitchFamily="49" charset="0"/>
                <a:cs typeface="Courier New" pitchFamily="49" charset="0"/>
              </a:rPr>
              <a:t>Protecting Intellectual Freedom in Your School Library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. Chicago: American Library Association, 2009.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Stripling, Barbara, Connie Williams, Melissa Johnston, and Holly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Anderton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. 2010. "Minors &amp; Internet Interactivity: A New Interpretation of the LBOR." Knowledge Quest 39, no. 1: 38-45. Academic Search Complete, </a:t>
            </a:r>
            <a:r>
              <a:rPr lang="en-US" sz="3600" dirty="0" err="1" smtClean="0">
                <a:latin typeface="Courier New" pitchFamily="49" charset="0"/>
                <a:cs typeface="Courier New" pitchFamily="49" charset="0"/>
              </a:rPr>
              <a:t>EBSCOhost</a:t>
            </a:r>
            <a:r>
              <a:rPr lang="en-US" sz="3600" dirty="0" smtClean="0">
                <a:latin typeface="Courier New" pitchFamily="49" charset="0"/>
                <a:cs typeface="Courier New" pitchFamily="49" charset="0"/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77200" cy="56689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3300" b="1" dirty="0" err="1" smtClean="0">
                <a:latin typeface="Courier New" pitchFamily="49" charset="0"/>
                <a:cs typeface="Courier New" pitchFamily="49" charset="0"/>
              </a:rPr>
              <a:t>in·tel·lec·tu·al</a:t>
            </a:r>
            <a:r>
              <a:rPr lang="en-US" sz="33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3300" b="1" dirty="0" err="1" smtClean="0">
                <a:latin typeface="Courier New" pitchFamily="49" charset="0"/>
                <a:cs typeface="Courier New" pitchFamily="49" charset="0"/>
              </a:rPr>
              <a:t>free·dom</a:t>
            </a:r>
            <a:r>
              <a:rPr lang="en-US" sz="33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3300" dirty="0" smtClean="0">
                <a:latin typeface="Courier New" pitchFamily="49" charset="0"/>
                <a:cs typeface="Courier New" pitchFamily="49" charset="0"/>
              </a:rPr>
              <a:t>n. the belief that all people should be able to access and express ideas and information without regard nature of individual or the views expressed.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Origins of Intellectual Freedom Rights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In America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—The First and Fourth Amendments to the Constitution of the United States(1791)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Internationally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—Articles 18 and 19 of the Universal Declaration of Human Rights(1948)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Within Libraries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—The Library Bill of Rights and The Code of Ethics of the American Library Association(both 1939)</a:t>
            </a:r>
            <a:r>
              <a:rPr lang="en-US" baseline="30000" dirty="0" smtClean="0">
                <a:latin typeface="Courier New" pitchFamily="49" charset="0"/>
                <a:cs typeface="Courier New" pitchFamily="49" charset="0"/>
              </a:rPr>
              <a:t>1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624840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2000" i="1" dirty="0" smtClean="0">
                <a:latin typeface="Courier New" pitchFamily="49" charset="0"/>
                <a:cs typeface="Courier New" pitchFamily="49" charset="0"/>
              </a:rPr>
              <a:t>. Intellectual Freedom Manual, 8</a:t>
            </a:r>
            <a:r>
              <a:rPr lang="en-US" sz="2000" i="1" baseline="30000" dirty="0" smtClean="0">
                <a:latin typeface="Courier New" pitchFamily="49" charset="0"/>
                <a:cs typeface="Courier New" pitchFamily="49" charset="0"/>
              </a:rPr>
              <a:t>th</a:t>
            </a:r>
            <a:r>
              <a:rPr lang="en-US" sz="2000" i="1" dirty="0" smtClean="0">
                <a:latin typeface="Courier New" pitchFamily="49" charset="0"/>
                <a:cs typeface="Courier New" pitchFamily="49" charset="0"/>
              </a:rPr>
              <a:t> ed.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4, 33, 50-61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Courier New" pitchFamily="49" charset="0"/>
                <a:cs typeface="Courier New" pitchFamily="49" charset="0"/>
              </a:rPr>
              <a:t>Material Challenges</a:t>
            </a:r>
            <a:endParaRPr lang="en-US" sz="40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80060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Seventy-five percent of all material challenges originate in schools</a:t>
            </a:r>
            <a:r>
              <a:rPr lang="en-US" sz="3000" baseline="30000" dirty="0">
                <a:latin typeface="Courier New" pitchFamily="49" charset="0"/>
                <a:cs typeface="Courier New" pitchFamily="49" charset="0"/>
              </a:rPr>
              <a:t>2</a:t>
            </a:r>
            <a:endParaRPr lang="en-US" sz="3000" baseline="30000" dirty="0" smtClean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600"/>
              </a:spcBef>
            </a:pPr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Material </a:t>
            </a:r>
            <a:r>
              <a:rPr lang="en-US" sz="3000" dirty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hallenges result from conflicting values present in our multicultural society</a:t>
            </a:r>
          </a:p>
          <a:p>
            <a:pPr>
              <a:spcBef>
                <a:spcPts val="600"/>
              </a:spcBef>
            </a:pPr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Points of conflict include: ethnicity, gender and sexual orientation, bodily functions, and graphic violence</a:t>
            </a:r>
            <a:endParaRPr lang="en-US" sz="3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6172201"/>
            <a:ext cx="845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2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.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Dresang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“Intellectual Freedom and Libraries,” 172.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parttimeindi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1" y="457201"/>
            <a:ext cx="3505200" cy="5292165"/>
          </a:xfrm>
        </p:spPr>
      </p:pic>
      <p:pic>
        <p:nvPicPr>
          <p:cNvPr id="7" name="Picture 6" descr="persepol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457200"/>
            <a:ext cx="3352800" cy="53214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1000" y="5867400"/>
            <a:ext cx="838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182880">
              <a:buFont typeface="Arial" pitchFamily="34" charset="0"/>
              <a:buChar char="•"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Image of The Absolutely True Diary of a Part-Time Indian by Sherman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Alexie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found at http://www.amazon.com/Absolutely-Part-Time-Indian-Paperback-Sherman/dp/B00E1WDG0Y/</a:t>
            </a:r>
          </a:p>
          <a:p>
            <a:pPr marL="182880" indent="-182880">
              <a:buFont typeface="Arial" pitchFamily="34" charset="0"/>
              <a:buChar char="•"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Image of Persepolis by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Majane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Satrapi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found at http://www.amazon.com/Persepolis-Boxed-Set-Marjane-Satrapi/dp/0375423966/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ang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457200"/>
            <a:ext cx="6705600" cy="5213604"/>
          </a:xfrm>
        </p:spPr>
      </p:pic>
      <p:sp>
        <p:nvSpPr>
          <p:cNvPr id="5" name="TextBox 4"/>
          <p:cNvSpPr txBox="1"/>
          <p:nvPr/>
        </p:nvSpPr>
        <p:spPr>
          <a:xfrm>
            <a:off x="304800" y="6019800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182880">
              <a:buFont typeface="Arial" pitchFamily="34" charset="0"/>
              <a:buChar char="•"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Image of An Tango Makes Three found at http://www.amazon.com/Tango-Makes-Three/dp/B001EEJD86/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underpan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143000"/>
            <a:ext cx="8001000" cy="4260532"/>
          </a:xfrm>
        </p:spPr>
      </p:pic>
      <p:sp>
        <p:nvSpPr>
          <p:cNvPr id="7" name="TextBox 6"/>
          <p:cNvSpPr txBox="1"/>
          <p:nvPr/>
        </p:nvSpPr>
        <p:spPr>
          <a:xfrm>
            <a:off x="1066800" y="59436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This image found at http://www.bannedbooksweek.org/dav-pilkey-artwork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Courier New" pitchFamily="49" charset="0"/>
                <a:cs typeface="Courier New" pitchFamily="49" charset="0"/>
              </a:rPr>
              <a:t>Web Filtering</a:t>
            </a:r>
            <a:endParaRPr lang="en-US" sz="40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3399"/>
          </a:xfrm>
        </p:spPr>
        <p:txBody>
          <a:bodyPr>
            <a:normAutofit fontScale="85000" lnSpcReduction="20000"/>
          </a:bodyPr>
          <a:lstStyle/>
          <a:p>
            <a:r>
              <a:rPr lang="en-US" sz="3500" dirty="0" smtClean="0">
                <a:latin typeface="Courier New" pitchFamily="49" charset="0"/>
                <a:cs typeface="Courier New" pitchFamily="49" charset="0"/>
              </a:rPr>
              <a:t>Children’s Internet Protection Act (2001), known as CIPA</a:t>
            </a:r>
          </a:p>
          <a:p>
            <a:r>
              <a:rPr lang="en-US" sz="3500" dirty="0" smtClean="0">
                <a:latin typeface="Courier New" pitchFamily="49" charset="0"/>
                <a:cs typeface="Courier New" pitchFamily="49" charset="0"/>
              </a:rPr>
              <a:t>Web Filters often block Federally Protected Free Speech</a:t>
            </a:r>
          </a:p>
          <a:p>
            <a:r>
              <a:rPr lang="en-US" sz="3500" dirty="0" smtClean="0">
                <a:latin typeface="Courier New" pitchFamily="49" charset="0"/>
                <a:cs typeface="Courier New" pitchFamily="49" charset="0"/>
              </a:rPr>
              <a:t>Decisions about Web Filtering typically involve School Boards, Administrator, and Technology Staff</a:t>
            </a:r>
          </a:p>
          <a:p>
            <a:r>
              <a:rPr lang="en-US" sz="3500" dirty="0" smtClean="0">
                <a:latin typeface="Courier New" pitchFamily="49" charset="0"/>
                <a:cs typeface="Courier New" pitchFamily="49" charset="0"/>
              </a:rPr>
              <a:t>Acceptable Use Policies satisfy CIPA</a:t>
            </a:r>
            <a:r>
              <a:rPr lang="en-US" sz="3500" baseline="30000" dirty="0" smtClean="0">
                <a:latin typeface="Courier New" pitchFamily="49" charset="0"/>
                <a:cs typeface="Courier New" pitchFamily="49" charset="0"/>
              </a:rPr>
              <a:t>3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609600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3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. Johnson, “Power Up,” 86-87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Courier New" pitchFamily="49" charset="0"/>
                <a:cs typeface="Courier New" pitchFamily="49" charset="0"/>
              </a:rPr>
              <a:t>Student Expression</a:t>
            </a:r>
            <a:endParaRPr lang="en-US" sz="40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86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Blocking Social Media Websites Violates Student’s Free Speech Rights</a:t>
            </a:r>
            <a:r>
              <a:rPr lang="en-US" baseline="30000" dirty="0" smtClean="0">
                <a:latin typeface="Courier New" pitchFamily="49" charset="0"/>
                <a:cs typeface="Courier New" pitchFamily="49" charset="0"/>
              </a:rPr>
              <a:t>4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File sharing websites facilitate collaboration and peer review</a:t>
            </a:r>
            <a:r>
              <a:rPr lang="en-US" baseline="30000" dirty="0" smtClean="0">
                <a:latin typeface="Courier New" pitchFamily="49" charset="0"/>
                <a:cs typeface="Courier New" pitchFamily="49" charset="0"/>
              </a:rPr>
              <a:t>5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Working in the Web 2.0 environment prepares students for the work force of the future</a:t>
            </a:r>
            <a:r>
              <a:rPr lang="en-US" baseline="30000" dirty="0" smtClean="0">
                <a:latin typeface="Courier New" pitchFamily="49" charset="0"/>
                <a:cs typeface="Courier New" pitchFamily="49" charset="0"/>
              </a:rPr>
              <a:t>6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5562601"/>
            <a:ext cx="792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4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. Johnson, “The Neglected Side of Intellectual Freedom,” 98</a:t>
            </a:r>
          </a:p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. Stripling, et al. “Minors &amp; Internet Interactivity,” 38.</a:t>
            </a:r>
          </a:p>
          <a:p>
            <a:r>
              <a:rPr lang="en-US" sz="1400" dirty="0">
                <a:latin typeface="Courier New" pitchFamily="49" charset="0"/>
                <a:cs typeface="Courier New" pitchFamily="49" charset="0"/>
              </a:rPr>
              <a:t>6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.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Luhtala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and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Svec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, “Youth Maters: a Tale of Two Students,” 48.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1219</Words>
  <Application>Microsoft Office PowerPoint</Application>
  <PresentationFormat>On-screen Show (4:3)</PresentationFormat>
  <Paragraphs>91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Courier New</vt:lpstr>
      <vt:lpstr>Office Theme</vt:lpstr>
      <vt:lpstr>Intellectual Freedom for  School Librarians </vt:lpstr>
      <vt:lpstr>   in·tel·lec·tu·al free·dom, n. the belief that all people should be able to access and express ideas and information without regard nature of individual or the views expressed.     </vt:lpstr>
      <vt:lpstr>Origins of Intellectual Freedom Rights</vt:lpstr>
      <vt:lpstr>Material Challenges</vt:lpstr>
      <vt:lpstr>PowerPoint Presentation</vt:lpstr>
      <vt:lpstr>PowerPoint Presentation</vt:lpstr>
      <vt:lpstr>PowerPoint Presentation</vt:lpstr>
      <vt:lpstr>Web Filtering</vt:lpstr>
      <vt:lpstr>Student Expression</vt:lpstr>
      <vt:lpstr>Privacy</vt:lpstr>
      <vt:lpstr>Collection Development</vt:lpstr>
      <vt:lpstr>Meeting the Challenges</vt:lpstr>
      <vt:lpstr>Local Ally Networks</vt:lpstr>
      <vt:lpstr>Professional Organizations</vt:lpstr>
      <vt:lpstr>Awareness Raising Events</vt:lpstr>
      <vt:lpstr>Professional Literature</vt:lpstr>
      <vt:lpstr>Bibliography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Intellectual Freedom for  School Librarians</dc:title>
  <dc:creator>Ryan</dc:creator>
  <cp:lastModifiedBy>Mr Wheeler</cp:lastModifiedBy>
  <cp:revision>52</cp:revision>
  <dcterms:created xsi:type="dcterms:W3CDTF">2014-02-09T23:44:50Z</dcterms:created>
  <dcterms:modified xsi:type="dcterms:W3CDTF">2014-02-11T20:46:37Z</dcterms:modified>
</cp:coreProperties>
</file>